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96"/>
  </p:normalViewPr>
  <p:slideViewPr>
    <p:cSldViewPr snapToGrid="0" snapToObjects="1">
      <p:cViewPr varScale="1">
        <p:scale>
          <a:sx n="73" d="100"/>
          <a:sy n="73" d="100"/>
        </p:scale>
        <p:origin x="680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70000" y="50419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>
            <a:spLocks noGrp="1"/>
          </p:cNvSpPr>
          <p:nvPr>
            <p:ph type="body" sz="quarter" idx="13"/>
          </p:nvPr>
        </p:nvSpPr>
        <p:spPr>
          <a:xfrm>
            <a:off x="1270000" y="6362700"/>
            <a:ext cx="10464800" cy="461366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 i="1"/>
            </a:lvl1pPr>
          </a:lstStyle>
          <a:p>
            <a:r>
              <a:t>–Johnny Appleseed</a:t>
            </a:r>
          </a:p>
        </p:txBody>
      </p:sp>
      <p:sp>
        <p:nvSpPr>
          <p:cNvPr id="94" name="“Type a quote here.”"/>
          <p:cNvSpPr txBox="1">
            <a:spLocks noGrp="1"/>
          </p:cNvSpPr>
          <p:nvPr>
            <p:ph type="body" sz="quarter" idx="14"/>
          </p:nvPr>
        </p:nvSpPr>
        <p:spPr>
          <a:xfrm>
            <a:off x="1270000" y="4267112"/>
            <a:ext cx="10464800" cy="609776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4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“Type a quote here.” </a:t>
            </a:r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>
            <a:spLocks noGrp="1"/>
          </p:cNvSpPr>
          <p:nvPr>
            <p:ph type="pic" idx="13"/>
          </p:nvPr>
        </p:nvSpPr>
        <p:spPr>
          <a:xfrm>
            <a:off x="1625600" y="673100"/>
            <a:ext cx="9753600" cy="5905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70000" y="81534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>
            <a:spLocks noGrp="1"/>
          </p:cNvSpPr>
          <p:nvPr>
            <p:ph type="pic" sz="half" idx="13"/>
          </p:nvPr>
        </p:nvSpPr>
        <p:spPr>
          <a:xfrm>
            <a:off x="6718300" y="635000"/>
            <a:ext cx="5334000" cy="8216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4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952500" y="4724400"/>
            <a:ext cx="5334000" cy="4114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>
            <a:spLocks noGrp="1"/>
          </p:cNvSpPr>
          <p:nvPr>
            <p:ph type="pic" sz="half" idx="13"/>
          </p:nvPr>
        </p:nvSpPr>
        <p:spPr>
          <a:xfrm>
            <a:off x="6718300" y="25908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28884" y="9296400"/>
            <a:ext cx="340259" cy="342900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>
            <a:spLocks noGrp="1"/>
          </p:cNvSpPr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>
            <a:spLocks noGrp="1"/>
          </p:cNvSpPr>
          <p:nvPr>
            <p:ph type="pic" sz="quarter" idx="13"/>
          </p:nvPr>
        </p:nvSpPr>
        <p:spPr>
          <a:xfrm>
            <a:off x="6718300" y="50927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Image"/>
          <p:cNvSpPr>
            <a:spLocks noGrp="1"/>
          </p:cNvSpPr>
          <p:nvPr>
            <p:ph type="pic" sz="quarter" idx="14"/>
          </p:nvPr>
        </p:nvSpPr>
        <p:spPr>
          <a:xfrm>
            <a:off x="6718300" y="8890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Image"/>
          <p:cNvSpPr>
            <a:spLocks noGrp="1"/>
          </p:cNvSpPr>
          <p:nvPr>
            <p:ph type="pic" sz="half" idx="15"/>
          </p:nvPr>
        </p:nvSpPr>
        <p:spPr>
          <a:xfrm>
            <a:off x="952500" y="889000"/>
            <a:ext cx="5334000" cy="7975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6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"/><Relationship Id="rId2" Type="http://schemas.openxmlformats.org/officeDocument/2006/relationships/image" Target="../media/image17.ti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Finger Recognition using WebCam"/>
          <p:cNvSpPr txBox="1">
            <a:spLocks noGrp="1"/>
          </p:cNvSpPr>
          <p:nvPr>
            <p:ph type="ctrTitle"/>
          </p:nvPr>
        </p:nvSpPr>
        <p:spPr>
          <a:xfrm>
            <a:off x="1270000" y="2171700"/>
            <a:ext cx="10464800" cy="33020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Hand Gesture </a:t>
            </a:r>
            <a:r>
              <a:rPr dirty="0"/>
              <a:t>Recognition</a:t>
            </a:r>
          </a:p>
        </p:txBody>
      </p:sp>
      <p:sp>
        <p:nvSpPr>
          <p:cNvPr id="120" name="Under the supervision of Prof. Neha Jain"/>
          <p:cNvSpPr txBox="1">
            <a:spLocks noGrp="1"/>
          </p:cNvSpPr>
          <p:nvPr>
            <p:ph type="subTitle" sz="quarter" idx="1"/>
          </p:nvPr>
        </p:nvSpPr>
        <p:spPr>
          <a:xfrm>
            <a:off x="1270000" y="5689600"/>
            <a:ext cx="10464800" cy="1130300"/>
          </a:xfrm>
          <a:prstGeom prst="rect">
            <a:avLst/>
          </a:prstGeom>
        </p:spPr>
        <p:txBody>
          <a:bodyPr/>
          <a:lstStyle>
            <a:lvl1pPr>
              <a:defRPr sz="2500"/>
            </a:lvl1pPr>
          </a:lstStyle>
          <a:p>
            <a:r>
              <a:t>Under the supervision of Prof. Neha Jain</a:t>
            </a:r>
          </a:p>
        </p:txBody>
      </p:sp>
      <p:sp>
        <p:nvSpPr>
          <p:cNvPr id="122" name="Ashish Roy"/>
          <p:cNvSpPr txBox="1"/>
          <p:nvPr/>
        </p:nvSpPr>
        <p:spPr>
          <a:xfrm>
            <a:off x="5429313" y="7171191"/>
            <a:ext cx="2146174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r>
              <a:t>Ashish Roy</a:t>
            </a:r>
          </a:p>
        </p:txBody>
      </p:sp>
      <p:pic>
        <p:nvPicPr>
          <p:cNvPr id="123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6354" y="312071"/>
            <a:ext cx="2252092" cy="2130358"/>
          </a:xfrm>
          <a:prstGeom prst="rect">
            <a:avLst/>
          </a:prstGeom>
          <a:ln w="25400">
            <a:miter lim="400000"/>
          </a:ln>
          <a:effectLst>
            <a:reflection stA="50000" endPos="40000" dir="5400000" sy="-100000" algn="bl" rotWithShape="0"/>
          </a:effectLst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3" presetClass="entr" presetSubtype="16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750"/>
                            </p:stCondLst>
                            <p:childTnLst>
                              <p:par>
                                <p:cTn id="15" presetID="23" presetClass="entr" presetSubtype="16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250"/>
                            </p:stCondLst>
                            <p:childTnLst>
                              <p:par>
                                <p:cTn id="20" presetID="23" presetClass="entr" presetSubtype="16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9" grpId="2" animBg="1" advAuto="0"/>
      <p:bldP spid="120" grpId="3" animBg="1" advAuto="0"/>
      <p:bldP spid="122" grpId="5" animBg="1" advAuto="0"/>
      <p:bldP spid="123" grpId="1" animBg="1" advAuto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three frint.png" descr="three frin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12800"/>
            <a:ext cx="13004801" cy="812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m="http://schemas.openxmlformats.org/officeDocument/2006/math" xmlns:a14="http://schemas.microsoft.com/office/drawing/2010/main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three back.png" descr="three bac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12800"/>
            <a:ext cx="13004801" cy="812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m="http://schemas.openxmlformats.org/officeDocument/2006/math" xmlns:a14="http://schemas.microsoft.com/office/drawing/2010/main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ystem Requiremen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System Requirements</a:t>
            </a:r>
          </a:p>
        </p:txBody>
      </p:sp>
      <p:pic>
        <p:nvPicPr>
          <p:cNvPr id="18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890" y="7007001"/>
            <a:ext cx="1843613" cy="2006537"/>
          </a:xfrm>
          <a:prstGeom prst="rect">
            <a:avLst/>
          </a:prstGeom>
          <a:ln w="12700">
            <a:miter lim="400000"/>
          </a:ln>
        </p:spPr>
      </p:pic>
      <p:pic>
        <p:nvPicPr>
          <p:cNvPr id="187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8677" y="7007001"/>
            <a:ext cx="2006536" cy="2006537"/>
          </a:xfrm>
          <a:prstGeom prst="rect">
            <a:avLst/>
          </a:prstGeom>
          <a:ln w="12700">
            <a:miter lim="400000"/>
          </a:ln>
        </p:spPr>
      </p:pic>
      <p:pic>
        <p:nvPicPr>
          <p:cNvPr id="188" name="RAM Drive.png" descr="RAM Driv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8387" y="7007001"/>
            <a:ext cx="2006537" cy="2006537"/>
          </a:xfrm>
          <a:prstGeom prst="rect">
            <a:avLst/>
          </a:prstGeom>
          <a:ln w="12700">
            <a:miter lim="400000"/>
          </a:ln>
        </p:spPr>
      </p:pic>
      <p:pic>
        <p:nvPicPr>
          <p:cNvPr id="189" name="580b57fbd9996e24bc43bfb4.png" descr="580b57fbd9996e24bc43bfb4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78098" y="6930769"/>
            <a:ext cx="2159001" cy="2159001"/>
          </a:xfrm>
          <a:prstGeom prst="rect">
            <a:avLst/>
          </a:prstGeom>
          <a:ln w="12700">
            <a:miter lim="400000"/>
          </a:ln>
        </p:spPr>
      </p:pic>
      <p:sp>
        <p:nvSpPr>
          <p:cNvPr id="190" name="Laptop Camera or WebCam (320x260)"/>
          <p:cNvSpPr txBox="1"/>
          <p:nvPr/>
        </p:nvSpPr>
        <p:spPr>
          <a:xfrm>
            <a:off x="2155192" y="2741373"/>
            <a:ext cx="8199312" cy="6098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444499" indent="-444499" algn="l">
              <a:spcBef>
                <a:spcPts val="4200"/>
              </a:spcBef>
              <a:buSzPct val="145000"/>
              <a:buChar char="•"/>
              <a:defRPr sz="3500" b="0"/>
            </a:lvl1pPr>
          </a:lstStyle>
          <a:p>
            <a:r>
              <a:t>Laptop Camera or WebCam (320x260)</a:t>
            </a:r>
          </a:p>
        </p:txBody>
      </p:sp>
      <p:sp>
        <p:nvSpPr>
          <p:cNvPr id="191" name="Processor - 400MHz or above"/>
          <p:cNvSpPr txBox="1"/>
          <p:nvPr/>
        </p:nvSpPr>
        <p:spPr>
          <a:xfrm>
            <a:off x="2142296" y="3757373"/>
            <a:ext cx="6518657" cy="6098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444499" indent="-444499" algn="l">
              <a:spcBef>
                <a:spcPts val="4200"/>
              </a:spcBef>
              <a:buSzPct val="145000"/>
              <a:buChar char="•"/>
              <a:defRPr sz="3500" b="0"/>
            </a:lvl1pPr>
          </a:lstStyle>
          <a:p>
            <a:r>
              <a:t>Processor - 400MHz or above</a:t>
            </a:r>
          </a:p>
        </p:txBody>
      </p:sp>
      <p:sp>
        <p:nvSpPr>
          <p:cNvPr id="192" name="RAM - 512MB or above"/>
          <p:cNvSpPr txBox="1"/>
          <p:nvPr/>
        </p:nvSpPr>
        <p:spPr>
          <a:xfrm>
            <a:off x="2153148" y="4773373"/>
            <a:ext cx="5260277" cy="6098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444499" indent="-444499" algn="l">
              <a:spcBef>
                <a:spcPts val="4200"/>
              </a:spcBef>
              <a:buSzPct val="145000"/>
              <a:buChar char="•"/>
              <a:defRPr sz="3500" b="0"/>
            </a:lvl1pPr>
          </a:lstStyle>
          <a:p>
            <a:r>
              <a:t>RAM - 512MB or above</a:t>
            </a:r>
          </a:p>
        </p:txBody>
      </p:sp>
      <p:sp>
        <p:nvSpPr>
          <p:cNvPr id="193" name="Hard Disk - at least 250MB free"/>
          <p:cNvSpPr txBox="1"/>
          <p:nvPr/>
        </p:nvSpPr>
        <p:spPr>
          <a:xfrm>
            <a:off x="2154012" y="5789373"/>
            <a:ext cx="6800025" cy="6098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444499" indent="-444499" algn="l">
              <a:spcBef>
                <a:spcPts val="4200"/>
              </a:spcBef>
              <a:buSzPct val="145000"/>
              <a:buChar char="•"/>
              <a:defRPr sz="3500" b="0"/>
            </a:lvl1pPr>
          </a:lstStyle>
          <a:p>
            <a:r>
              <a:t>Hard Disk - at least 250MB free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50"/>
                            </p:stCondLst>
                            <p:childTnLst>
                              <p:par>
                                <p:cTn id="16" presetID="23" presetClass="entr" presetSubtype="16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3" presetClass="entr" presetSubtype="16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750"/>
                            </p:stCondLst>
                            <p:childTnLst>
                              <p:par>
                                <p:cTn id="27" presetID="23" presetClass="entr" presetSubtype="16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3" presetClass="entr" presetSubtype="16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75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750"/>
                            </p:stCondLst>
                            <p:childTnLst>
                              <p:par>
                                <p:cTn id="38" presetID="23" presetClass="entr" presetSubtype="16" fill="hold" grpId="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75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75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3" presetClass="entr" presetSubtype="16" fill="hold" grpId="8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5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75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75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750"/>
                            </p:stCondLst>
                            <p:childTnLst>
                              <p:par>
                                <p:cTn id="49" presetID="23" presetClass="entr" presetSubtype="16" fill="hold" grpId="9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75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75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5" grpId="1" animBg="1" advAuto="0"/>
      <p:bldP spid="186" grpId="3" animBg="1" advAuto="0"/>
      <p:bldP spid="187" grpId="5" animBg="1" advAuto="0"/>
      <p:bldP spid="188" grpId="7" animBg="1" advAuto="0"/>
      <p:bldP spid="189" grpId="9" animBg="1" advAuto="0"/>
      <p:bldP spid="190" grpId="2" animBg="1" advAuto="0"/>
      <p:bldP spid="191" grpId="4" animBg="1" advAuto="0"/>
      <p:bldP spid="192" grpId="6" animBg="1" advAuto="0"/>
      <p:bldP spid="193" grpId="8" animBg="1" advAuto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Thank You!"/>
          <p:cNvSpPr txBox="1">
            <a:spLocks noGrp="1"/>
          </p:cNvSpPr>
          <p:nvPr>
            <p:ph type="title"/>
          </p:nvPr>
        </p:nvSpPr>
        <p:spPr>
          <a:xfrm>
            <a:off x="952500" y="3289300"/>
            <a:ext cx="11099800" cy="2159000"/>
          </a:xfrm>
          <a:prstGeom prst="rect">
            <a:avLst/>
          </a:prstGeom>
        </p:spPr>
        <p:txBody>
          <a:bodyPr/>
          <a:lstStyle/>
          <a:p>
            <a:r>
              <a:t>Thank You!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Introduction"/>
          <p:cNvSpPr txBox="1">
            <a:spLocks noGrp="1"/>
          </p:cNvSpPr>
          <p:nvPr>
            <p:ph type="title"/>
          </p:nvPr>
        </p:nvSpPr>
        <p:spPr>
          <a:xfrm>
            <a:off x="952500" y="482600"/>
            <a:ext cx="11099800" cy="2159000"/>
          </a:xfrm>
          <a:prstGeom prst="rect">
            <a:avLst/>
          </a:prstGeom>
        </p:spPr>
        <p:txBody>
          <a:bodyPr/>
          <a:lstStyle/>
          <a:p>
            <a:r>
              <a:t>Introduction</a:t>
            </a:r>
          </a:p>
        </p:txBody>
      </p:sp>
      <p:sp>
        <p:nvSpPr>
          <p:cNvPr id="127" name="The essential aim for building this project is to learn to create a natural interaction between human and computer where the recognised gesture can be used for conveying meaningful information.…"/>
          <p:cNvSpPr txBox="1">
            <a:spLocks noGrp="1"/>
          </p:cNvSpPr>
          <p:nvPr>
            <p:ph type="body" idx="1"/>
          </p:nvPr>
        </p:nvSpPr>
        <p:spPr>
          <a:xfrm>
            <a:off x="952500" y="1955800"/>
            <a:ext cx="11099800" cy="6286500"/>
          </a:xfrm>
          <a:prstGeom prst="rect">
            <a:avLst/>
          </a:prstGeom>
        </p:spPr>
        <p:txBody>
          <a:bodyPr/>
          <a:lstStyle/>
          <a:p>
            <a:r>
              <a:t>The essential aim for building this project is to learn to create a natural interaction between human and computer where the recognised gesture can be used for conveying meaningful information.</a:t>
            </a:r>
          </a:p>
          <a:p>
            <a:r>
              <a:t>This is just a basic step of recognising a hand gesture or rather say count the number of fingers.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roblem Statement"/>
          <p:cNvSpPr txBox="1">
            <a:spLocks noGrp="1"/>
          </p:cNvSpPr>
          <p:nvPr>
            <p:ph type="title"/>
          </p:nvPr>
        </p:nvSpPr>
        <p:spPr>
          <a:xfrm>
            <a:off x="952500" y="114300"/>
            <a:ext cx="11099800" cy="2159000"/>
          </a:xfrm>
          <a:prstGeom prst="rect">
            <a:avLst/>
          </a:prstGeom>
        </p:spPr>
        <p:txBody>
          <a:bodyPr/>
          <a:lstStyle>
            <a:lvl1pPr>
              <a:defRPr sz="6000"/>
            </a:lvl1pPr>
          </a:lstStyle>
          <a:p>
            <a:r>
              <a:t>Problem Statement</a:t>
            </a:r>
          </a:p>
        </p:txBody>
      </p:sp>
      <p:sp>
        <p:nvSpPr>
          <p:cNvPr id="130" name="Imagine yourself a Deaf person…"/>
          <p:cNvSpPr txBox="1">
            <a:spLocks noGrp="1"/>
          </p:cNvSpPr>
          <p:nvPr>
            <p:ph type="body" sz="half" idx="1"/>
          </p:nvPr>
        </p:nvSpPr>
        <p:spPr>
          <a:xfrm>
            <a:off x="952500" y="2098523"/>
            <a:ext cx="5334000" cy="6829577"/>
          </a:xfrm>
          <a:prstGeom prst="rect">
            <a:avLst/>
          </a:prstGeom>
        </p:spPr>
        <p:txBody>
          <a:bodyPr/>
          <a:lstStyle/>
          <a:p>
            <a:pPr marL="333375" indent="-333375">
              <a:spcBef>
                <a:spcPts val="0"/>
              </a:spcBef>
              <a:defRPr sz="2400"/>
            </a:pPr>
            <a:r>
              <a:t>Imagine yourself a Deaf person</a:t>
            </a:r>
          </a:p>
          <a:p>
            <a:pPr marL="333375" indent="-333375">
              <a:spcBef>
                <a:spcPts val="0"/>
              </a:spcBef>
              <a:defRPr sz="2400"/>
            </a:pPr>
            <a:endParaRPr/>
          </a:p>
          <a:p>
            <a:pPr marL="333375" indent="-333375">
              <a:spcBef>
                <a:spcPts val="0"/>
              </a:spcBef>
              <a:defRPr sz="2400"/>
            </a:pPr>
            <a:r>
              <a:t>How would you express your feelings, thoughts and ideas?</a:t>
            </a:r>
          </a:p>
          <a:p>
            <a:pPr marL="333375" indent="-333375">
              <a:spcBef>
                <a:spcPts val="0"/>
              </a:spcBef>
              <a:defRPr sz="2400"/>
            </a:pPr>
            <a:endParaRPr/>
          </a:p>
          <a:p>
            <a:pPr marL="333375" indent="-333375">
              <a:spcBef>
                <a:spcPts val="0"/>
              </a:spcBef>
              <a:defRPr sz="2400"/>
            </a:pPr>
            <a:r>
              <a:t>We will be able to deliver them right and easily</a:t>
            </a:r>
          </a:p>
          <a:p>
            <a:pPr marL="333375" indent="-333375">
              <a:spcBef>
                <a:spcPts val="0"/>
              </a:spcBef>
              <a:defRPr sz="2400"/>
            </a:pPr>
            <a:endParaRPr/>
          </a:p>
          <a:p>
            <a:pPr marL="333375" indent="-333375">
              <a:spcBef>
                <a:spcPts val="0"/>
              </a:spcBef>
              <a:defRPr sz="2400"/>
            </a:pPr>
            <a:r>
              <a:t>Handicap people represent a large scale in our community, we should take steps to be able to communicate with them to share knowledge, thoughts, ideas and even feelings</a:t>
            </a:r>
          </a:p>
          <a:p>
            <a:pPr marL="333375" indent="-333375">
              <a:spcBef>
                <a:spcPts val="0"/>
              </a:spcBef>
              <a:defRPr sz="2400"/>
            </a:pPr>
            <a:endParaRPr/>
          </a:p>
          <a:p>
            <a:pPr marL="333375" indent="-333375">
              <a:spcBef>
                <a:spcPts val="0"/>
              </a:spcBef>
              <a:defRPr sz="2400"/>
            </a:pPr>
            <a:r>
              <a:t>So we want to create a communication mean that we can use to do so</a:t>
            </a:r>
          </a:p>
        </p:txBody>
      </p:sp>
      <p:pic>
        <p:nvPicPr>
          <p:cNvPr id="131" name="listening_Image-300x240.jpg" descr="listening_Image-300x24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4546" y="2098523"/>
            <a:ext cx="4581508" cy="682957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Technical Overview"/>
          <p:cNvSpPr txBox="1">
            <a:spLocks noGrp="1"/>
          </p:cNvSpPr>
          <p:nvPr>
            <p:ph type="title"/>
          </p:nvPr>
        </p:nvSpPr>
        <p:spPr>
          <a:xfrm>
            <a:off x="952500" y="279400"/>
            <a:ext cx="11099800" cy="2159000"/>
          </a:xfrm>
          <a:prstGeom prst="rect">
            <a:avLst/>
          </a:prstGeom>
        </p:spPr>
        <p:txBody>
          <a:bodyPr/>
          <a:lstStyle/>
          <a:p>
            <a:r>
              <a:t>Technical Overview</a:t>
            </a:r>
          </a:p>
        </p:txBody>
      </p:sp>
      <p:sp>
        <p:nvSpPr>
          <p:cNvPr id="134" name="Packages used :"/>
          <p:cNvSpPr txBox="1"/>
          <p:nvPr/>
        </p:nvSpPr>
        <p:spPr>
          <a:xfrm>
            <a:off x="780257" y="2682868"/>
            <a:ext cx="2502104" cy="4610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Packages used :</a:t>
            </a:r>
          </a:p>
        </p:txBody>
      </p:sp>
      <p:sp>
        <p:nvSpPr>
          <p:cNvPr id="135" name="Open source Computer Vision Library (OpenCV)…"/>
          <p:cNvSpPr txBox="1"/>
          <p:nvPr/>
        </p:nvSpPr>
        <p:spPr>
          <a:xfrm>
            <a:off x="1401809" y="3163687"/>
            <a:ext cx="10549738" cy="15662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Open source Computer Vision Library (OpenCV)</a:t>
            </a:r>
          </a:p>
          <a:p>
            <a:pPr lvl="1" algn="l">
              <a:defRPr b="0"/>
            </a:pPr>
            <a:r>
              <a:t>It is an open source computer vision and machine learning software library</a:t>
            </a:r>
          </a:p>
          <a:p>
            <a:pPr lvl="1" algn="l">
              <a:defRPr b="0"/>
            </a:pPr>
            <a:r>
              <a:t>which is designed for computational efficiency and with a strong focus on </a:t>
            </a:r>
          </a:p>
          <a:p>
            <a:pPr lvl="1" algn="l">
              <a:defRPr b="0"/>
            </a:pPr>
            <a:r>
              <a:t>real-time application.</a:t>
            </a:r>
          </a:p>
        </p:txBody>
      </p:sp>
      <p:sp>
        <p:nvSpPr>
          <p:cNvPr id="136" name="NumPy…"/>
          <p:cNvSpPr txBox="1"/>
          <p:nvPr/>
        </p:nvSpPr>
        <p:spPr>
          <a:xfrm>
            <a:off x="1401809" y="5222632"/>
            <a:ext cx="10414696" cy="24320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rPr dirty="0"/>
              <a:t>NumPy</a:t>
            </a:r>
          </a:p>
          <a:p>
            <a:pPr lvl="8" indent="0" algn="l" defTabSz="457200">
              <a:lnSpc>
                <a:spcPts val="4300"/>
              </a:lnSpc>
              <a:spcBef>
                <a:spcPts val="900"/>
              </a:spcBef>
              <a:defRPr b="0">
                <a:solidFill>
                  <a:srgbClr val="33333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  NumPy is the fundamental package for scientific computing with Python.</a:t>
            </a:r>
          </a:p>
          <a:p>
            <a:pPr marL="457200" indent="-317500" algn="l" defTabSz="457200">
              <a:lnSpc>
                <a:spcPts val="4700"/>
              </a:lnSpc>
              <a:buClr>
                <a:srgbClr val="333333"/>
              </a:buClr>
              <a:buSzPct val="145000"/>
              <a:buFont typeface="Helvetica"/>
              <a:buChar char="•"/>
              <a:defRPr b="0">
                <a:solidFill>
                  <a:srgbClr val="33333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a powerful N-dimensional array object.</a:t>
            </a:r>
          </a:p>
          <a:p>
            <a:pPr marL="457200" indent="-317500" algn="l" defTabSz="457200">
              <a:lnSpc>
                <a:spcPts val="4700"/>
              </a:lnSpc>
              <a:buClr>
                <a:srgbClr val="333333"/>
              </a:buClr>
              <a:buSzPct val="145000"/>
              <a:buFont typeface="Helvetica"/>
              <a:buChar char="•"/>
              <a:defRPr b="0">
                <a:solidFill>
                  <a:srgbClr val="33333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sophisticated (broadcasting) functions.</a:t>
            </a:r>
          </a:p>
          <a:p>
            <a:pPr marL="457200" indent="-317500" algn="l" defTabSz="457200">
              <a:lnSpc>
                <a:spcPts val="4700"/>
              </a:lnSpc>
              <a:buClr>
                <a:srgbClr val="333333"/>
              </a:buClr>
              <a:buSzPct val="145000"/>
              <a:buFont typeface="Helvetica"/>
              <a:buChar char="•"/>
              <a:defRPr b="0">
                <a:solidFill>
                  <a:srgbClr val="33333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tools for integrating C/C++ and Fortran code.</a:t>
            </a:r>
          </a:p>
          <a:p>
            <a:pPr marL="457200" indent="-317500" algn="l" defTabSz="457200">
              <a:lnSpc>
                <a:spcPts val="4700"/>
              </a:lnSpc>
              <a:buClr>
                <a:srgbClr val="333333"/>
              </a:buClr>
              <a:buSzPct val="145000"/>
              <a:buFont typeface="Helvetica"/>
              <a:buChar char="•"/>
              <a:defRPr b="0">
                <a:solidFill>
                  <a:srgbClr val="33333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useful linear algebra, Fourier transform, and random number capabilities.</a:t>
            </a:r>
          </a:p>
        </p:txBody>
      </p:sp>
      <p:sp>
        <p:nvSpPr>
          <p:cNvPr id="137" name="Math…"/>
          <p:cNvSpPr txBox="1"/>
          <p:nvPr/>
        </p:nvSpPr>
        <p:spPr>
          <a:xfrm>
            <a:off x="1401809" y="8147361"/>
            <a:ext cx="6429147" cy="829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  <a:lvl2pPr algn="l">
              <a:defRPr b="0"/>
            </a:lvl2pPr>
          </a:lstStyle>
          <a:p>
            <a:r>
              <a:rPr dirty="0"/>
              <a:t>Math</a:t>
            </a:r>
          </a:p>
          <a:p>
            <a:pPr lvl="1"/>
            <a:r>
              <a:rPr dirty="0"/>
              <a:t>It provides access to mathematical functions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m="http://schemas.openxmlformats.org/officeDocument/2006/math" xmlns:a14="http://schemas.microsoft.com/office/drawing/2010/main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ystem Flow"/>
          <p:cNvSpPr txBox="1">
            <a:spLocks noGrp="1"/>
          </p:cNvSpPr>
          <p:nvPr>
            <p:ph type="title"/>
          </p:nvPr>
        </p:nvSpPr>
        <p:spPr>
          <a:xfrm>
            <a:off x="1270000" y="237325"/>
            <a:ext cx="10464800" cy="1422401"/>
          </a:xfrm>
          <a:prstGeom prst="rect">
            <a:avLst/>
          </a:prstGeom>
        </p:spPr>
        <p:txBody>
          <a:bodyPr/>
          <a:lstStyle/>
          <a:p>
            <a:r>
              <a:t>System Flow</a:t>
            </a:r>
          </a:p>
        </p:txBody>
      </p:sp>
      <p:pic>
        <p:nvPicPr>
          <p:cNvPr id="140" name="Screen Shot 2019-04-10 at 10.48.51 PM.png" descr="Screen Shot 2019-04-10 at 10.48.51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5079" y="2237150"/>
            <a:ext cx="10554642" cy="661217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m="http://schemas.openxmlformats.org/officeDocument/2006/math" xmlns:a14="http://schemas.microsoft.com/office/drawing/2010/main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Image Transformation"/>
          <p:cNvSpPr txBox="1">
            <a:spLocks noGrp="1"/>
          </p:cNvSpPr>
          <p:nvPr>
            <p:ph type="title"/>
          </p:nvPr>
        </p:nvSpPr>
        <p:spPr>
          <a:xfrm>
            <a:off x="1270000" y="-76632"/>
            <a:ext cx="10464800" cy="1422401"/>
          </a:xfrm>
          <a:prstGeom prst="rect">
            <a:avLst/>
          </a:prstGeom>
        </p:spPr>
        <p:txBody>
          <a:bodyPr/>
          <a:lstStyle/>
          <a:p>
            <a:r>
              <a:t>Image Transformation</a:t>
            </a:r>
          </a:p>
        </p:txBody>
      </p:sp>
      <p:sp>
        <p:nvSpPr>
          <p:cNvPr id="143" name="Frame Extraction"/>
          <p:cNvSpPr txBox="1"/>
          <p:nvPr/>
        </p:nvSpPr>
        <p:spPr>
          <a:xfrm>
            <a:off x="5195265" y="1637724"/>
            <a:ext cx="2614270" cy="4610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Frame Extraction</a:t>
            </a:r>
          </a:p>
        </p:txBody>
      </p:sp>
      <p:sp>
        <p:nvSpPr>
          <p:cNvPr id="144" name="RGB to HSV"/>
          <p:cNvSpPr txBox="1"/>
          <p:nvPr/>
        </p:nvSpPr>
        <p:spPr>
          <a:xfrm>
            <a:off x="5572912" y="3439770"/>
            <a:ext cx="1858976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RGB to HSV</a:t>
            </a:r>
          </a:p>
        </p:txBody>
      </p:sp>
      <p:sp>
        <p:nvSpPr>
          <p:cNvPr id="145" name="Gaussian Blur"/>
          <p:cNvSpPr txBox="1"/>
          <p:nvPr/>
        </p:nvSpPr>
        <p:spPr>
          <a:xfrm>
            <a:off x="5432247" y="2534557"/>
            <a:ext cx="2140306" cy="4610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Gaussian Blur</a:t>
            </a:r>
          </a:p>
        </p:txBody>
      </p:sp>
      <p:sp>
        <p:nvSpPr>
          <p:cNvPr id="146" name="Colour Thresholding"/>
          <p:cNvSpPr txBox="1"/>
          <p:nvPr/>
        </p:nvSpPr>
        <p:spPr>
          <a:xfrm>
            <a:off x="5030246" y="4330069"/>
            <a:ext cx="2948255" cy="4487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/>
            </a:lvl1pPr>
          </a:lstStyle>
          <a:p>
            <a:r>
              <a:t>Colour Thresholding</a:t>
            </a:r>
          </a:p>
        </p:txBody>
      </p:sp>
      <p:sp>
        <p:nvSpPr>
          <p:cNvPr id="147" name="Rectangle"/>
          <p:cNvSpPr/>
          <p:nvPr/>
        </p:nvSpPr>
        <p:spPr>
          <a:xfrm>
            <a:off x="5049374" y="4328770"/>
            <a:ext cx="2906053" cy="444300"/>
          </a:xfrm>
          <a:prstGeom prst="rect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48" name="Rectangle"/>
          <p:cNvSpPr/>
          <p:nvPr/>
        </p:nvSpPr>
        <p:spPr>
          <a:xfrm>
            <a:off x="5049374" y="3439770"/>
            <a:ext cx="2906053" cy="444300"/>
          </a:xfrm>
          <a:prstGeom prst="rect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49" name="Rectangle"/>
          <p:cNvSpPr/>
          <p:nvPr/>
        </p:nvSpPr>
        <p:spPr>
          <a:xfrm>
            <a:off x="5049374" y="2550770"/>
            <a:ext cx="2906053" cy="444300"/>
          </a:xfrm>
          <a:prstGeom prst="rect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50" name="Rectangle"/>
          <p:cNvSpPr/>
          <p:nvPr/>
        </p:nvSpPr>
        <p:spPr>
          <a:xfrm>
            <a:off x="5049374" y="1641237"/>
            <a:ext cx="2906053" cy="444299"/>
          </a:xfrm>
          <a:prstGeom prst="rect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51" name="Polygon Tracing"/>
          <p:cNvSpPr txBox="1"/>
          <p:nvPr/>
        </p:nvSpPr>
        <p:spPr>
          <a:xfrm>
            <a:off x="5276951" y="6049546"/>
            <a:ext cx="2450898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Polygon Tracing</a:t>
            </a:r>
          </a:p>
        </p:txBody>
      </p:sp>
      <p:sp>
        <p:nvSpPr>
          <p:cNvPr id="152" name="Rectangle"/>
          <p:cNvSpPr/>
          <p:nvPr/>
        </p:nvSpPr>
        <p:spPr>
          <a:xfrm>
            <a:off x="5049374" y="6074946"/>
            <a:ext cx="2906053" cy="444300"/>
          </a:xfrm>
          <a:prstGeom prst="rect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53" name="Blob Detection"/>
          <p:cNvSpPr txBox="1"/>
          <p:nvPr/>
        </p:nvSpPr>
        <p:spPr>
          <a:xfrm>
            <a:off x="5364581" y="5196430"/>
            <a:ext cx="2275638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Blob Detection</a:t>
            </a:r>
          </a:p>
        </p:txBody>
      </p:sp>
      <p:sp>
        <p:nvSpPr>
          <p:cNvPr id="154" name="Rectangle"/>
          <p:cNvSpPr/>
          <p:nvPr/>
        </p:nvSpPr>
        <p:spPr>
          <a:xfrm>
            <a:off x="5049374" y="5217770"/>
            <a:ext cx="2906053" cy="444300"/>
          </a:xfrm>
          <a:prstGeom prst="rect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55" name="Line"/>
          <p:cNvSpPr/>
          <p:nvPr/>
        </p:nvSpPr>
        <p:spPr>
          <a:xfrm>
            <a:off x="6502400" y="2111255"/>
            <a:ext cx="1" cy="448728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56" name="Line"/>
          <p:cNvSpPr/>
          <p:nvPr/>
        </p:nvSpPr>
        <p:spPr>
          <a:xfrm>
            <a:off x="6502400" y="3012955"/>
            <a:ext cx="1" cy="448728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57" name="Line"/>
          <p:cNvSpPr/>
          <p:nvPr/>
        </p:nvSpPr>
        <p:spPr>
          <a:xfrm>
            <a:off x="6502400" y="3914655"/>
            <a:ext cx="1" cy="448728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58" name="Line"/>
          <p:cNvSpPr/>
          <p:nvPr/>
        </p:nvSpPr>
        <p:spPr>
          <a:xfrm>
            <a:off x="6502400" y="4790955"/>
            <a:ext cx="1" cy="448728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59" name="Line"/>
          <p:cNvSpPr/>
          <p:nvPr/>
        </p:nvSpPr>
        <p:spPr>
          <a:xfrm>
            <a:off x="6502400" y="5629155"/>
            <a:ext cx="1" cy="448728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160" name="three frint copy.png" descr="three frint cop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081" y="6848654"/>
            <a:ext cx="2614271" cy="2635102"/>
          </a:xfrm>
          <a:prstGeom prst="rect">
            <a:avLst/>
          </a:prstGeom>
          <a:ln w="12700">
            <a:miter lim="400000"/>
          </a:ln>
        </p:spPr>
      </p:pic>
      <p:pic>
        <p:nvPicPr>
          <p:cNvPr id="161" name="three frint copy 2.png" descr="three frint copy 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1162" y="6859409"/>
            <a:ext cx="2582477" cy="2613592"/>
          </a:xfrm>
          <a:prstGeom prst="rect">
            <a:avLst/>
          </a:prstGeom>
          <a:ln w="12700">
            <a:miter lim="400000"/>
          </a:ln>
        </p:spPr>
      </p:pic>
      <p:pic>
        <p:nvPicPr>
          <p:cNvPr id="162" name="three frint copy 3.png" descr="three frint copy 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73548" y="6876554"/>
            <a:ext cx="2548597" cy="2579303"/>
          </a:xfrm>
          <a:prstGeom prst="rect">
            <a:avLst/>
          </a:prstGeom>
          <a:ln w="12700">
            <a:miter lim="400000"/>
          </a:ln>
        </p:spPr>
      </p:pic>
      <p:pic>
        <p:nvPicPr>
          <p:cNvPr id="163" name="Screen Shot 2019-04-17 at 7.08.09 PM.png" descr="Screen Shot 2019-04-17 at 7.08.09 PM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20285" y="3068342"/>
            <a:ext cx="3376378" cy="273902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9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9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900"/>
                            </p:stCondLst>
                            <p:childTnLst>
                              <p:par>
                                <p:cTn id="10" presetID="23" presetClass="entr" presetSubtype="16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9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9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800"/>
                            </p:stCondLst>
                            <p:childTnLst>
                              <p:par>
                                <p:cTn id="15" presetID="23" presetClass="entr" presetSubtype="16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9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9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700"/>
                            </p:stCondLst>
                            <p:childTnLst>
                              <p:par>
                                <p:cTn id="20" presetID="23" presetClass="entr" presetSubtype="16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9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9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3" presetClass="entr" presetSubtype="16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75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750"/>
                            </p:stCondLst>
                            <p:childTnLst>
                              <p:par>
                                <p:cTn id="31" presetID="23" presetClass="entr" presetSubtype="16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75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6" presetClass="emph" presetSubtype="0" fill="hold" grpId="7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1000" fill="hold" tmFilter="0, 0; .2, .5; .8, .5; 1, 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9" dur="500" autoRev="1" fill="hold"/>
                                        <p:tgtEl>
                                          <p:spTgt spid="16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ntr" fill="hold" grpId="8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3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23" presetClass="entr" presetSubtype="16" fill="hold" grpId="9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7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75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75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250"/>
                            </p:stCondLst>
                            <p:childTnLst>
                              <p:par>
                                <p:cTn id="51" presetID="23" presetClass="entr" presetSubtype="16" fill="hold" grpId="1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2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75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75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9" presetClass="entr" fill="hold" grpId="1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8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23" presetClass="entr" presetSubtype="16" fill="hold" grpId="1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2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75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75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250"/>
                            </p:stCondLst>
                            <p:childTnLst>
                              <p:par>
                                <p:cTn id="66" presetID="23" presetClass="entr" presetSubtype="16" fill="hold" grpId="1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7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75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75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3" presetClass="entr" presetSubtype="16" fill="hold" grpId="1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3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75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75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3" presetClass="exit" presetSubtype="32" fill="hold" grpId="1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79" dur="75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75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750"/>
                            </p:stCondLst>
                            <p:childTnLst>
                              <p:par>
                                <p:cTn id="83" presetID="9" presetClass="entr" fill="hold" grpId="1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4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5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1250"/>
                            </p:stCondLst>
                            <p:childTnLst>
                              <p:par>
                                <p:cTn id="87" presetID="23" presetClass="entr" presetSubtype="16" fill="hold" grpId="1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8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75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75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2000"/>
                            </p:stCondLst>
                            <p:childTnLst>
                              <p:par>
                                <p:cTn id="92" presetID="23" presetClass="entr" presetSubtype="16" fill="hold" grpId="1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3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75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75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6" presetClass="emph" presetSubtype="0" fill="hold" grpId="19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9" dur="1000" fill="hold" tmFilter="0, 0; .2, .5; .8, .5; 1, 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0" dur="500" autoRev="1" fill="hold"/>
                                        <p:tgtEl>
                                          <p:spTgt spid="16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9" presetClass="entr" fill="hold" grpId="2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4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5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500"/>
                            </p:stCondLst>
                            <p:childTnLst>
                              <p:par>
                                <p:cTn id="107" presetID="23" presetClass="entr" presetSubtype="16" fill="hold" grpId="2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8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75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75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1250"/>
                            </p:stCondLst>
                            <p:childTnLst>
                              <p:par>
                                <p:cTn id="112" presetID="23" presetClass="entr" presetSubtype="16" fill="hold" grpId="2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3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4" dur="75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75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6" presetClass="emph" presetSubtype="0" fill="hold" grpId="23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9" dur="1000" fill="hold" tmFilter="0, 0; .2, .5; .8, .5; 1, 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0" dur="500" autoRev="1" fill="hold"/>
                                        <p:tgtEl>
                                          <p:spTgt spid="16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9" presetClass="entr" fill="hold" grpId="2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4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5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500"/>
                            </p:stCondLst>
                            <p:childTnLst>
                              <p:par>
                                <p:cTn id="127" presetID="23" presetClass="entr" presetSubtype="16" fill="hold" grpId="2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8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9" dur="75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75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1250"/>
                            </p:stCondLst>
                            <p:childTnLst>
                              <p:par>
                                <p:cTn id="132" presetID="23" presetClass="entr" presetSubtype="16" fill="hold" grpId="2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3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4" dur="75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75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26" presetClass="emph" presetSubtype="0" fill="hold" grpId="27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9" dur="1000" fill="hold" tmFilter="0, 0; .2, .5; .8, .5; 1, 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0" dur="500" autoRev="1" fill="hold"/>
                                        <p:tgtEl>
                                          <p:spTgt spid="16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26" presetClass="emph" presetSubtype="0" fill="hold" grpId="28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3" dur="1000" fill="hold" tmFilter="0, 0; .2, .5; .8, .5; 1, 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4" dur="500" autoRev="1" fill="hold"/>
                                        <p:tgtEl>
                                          <p:spTgt spid="16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2" grpId="1" animBg="1" advAuto="0"/>
      <p:bldP spid="143" grpId="6" animBg="1" advAuto="0"/>
      <p:bldP spid="144" grpId="13" animBg="1" advAuto="0"/>
      <p:bldP spid="145" grpId="10" animBg="1" advAuto="0"/>
      <p:bldP spid="146" grpId="18" animBg="1" advAuto="0"/>
      <p:bldP spid="147" grpId="17" animBg="1" advAuto="0"/>
      <p:bldP spid="148" grpId="12" animBg="1" advAuto="0"/>
      <p:bldP spid="149" grpId="9" animBg="1" advAuto="0"/>
      <p:bldP spid="150" grpId="5" animBg="1" advAuto="0"/>
      <p:bldP spid="151" grpId="26" animBg="1" advAuto="0"/>
      <p:bldP spid="152" grpId="25" animBg="1" advAuto="0"/>
      <p:bldP spid="153" grpId="22" animBg="1" advAuto="0"/>
      <p:bldP spid="154" grpId="21" animBg="1" advAuto="0"/>
      <p:bldP spid="155" grpId="8" animBg="1" advAuto="0"/>
      <p:bldP spid="156" grpId="11" animBg="1" advAuto="0"/>
      <p:bldP spid="157" grpId="16" animBg="1" advAuto="0"/>
      <p:bldP spid="158" grpId="20" animBg="1" advAuto="0"/>
      <p:bldP spid="159" grpId="24" animBg="1" advAuto="0"/>
      <p:bldP spid="160" grpId="2" animBg="1" advAuto="0"/>
      <p:bldP spid="160" grpId="7" animBg="1" advAuto="0"/>
      <p:bldP spid="160" grpId="23" animBg="1" advAuto="0"/>
      <p:bldP spid="160" grpId="27" animBg="1" advAuto="0"/>
      <p:bldP spid="161" grpId="3" animBg="1" advAuto="0"/>
      <p:bldP spid="161" grpId="28" animBg="1" advAuto="0"/>
      <p:bldP spid="162" grpId="4" animBg="1" advAuto="0"/>
      <p:bldP spid="162" grpId="19" animBg="1" advAuto="0"/>
      <p:bldP spid="163" grpId="14" animBg="1" advAuto="0"/>
      <p:bldP spid="163" grpId="15" animBg="1" advAuto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Algorithm Used"/>
          <p:cNvSpPr txBox="1">
            <a:spLocks noGrp="1"/>
          </p:cNvSpPr>
          <p:nvPr>
            <p:ph type="title"/>
          </p:nvPr>
        </p:nvSpPr>
        <p:spPr>
          <a:xfrm>
            <a:off x="952500" y="-152400"/>
            <a:ext cx="11099800" cy="2159000"/>
          </a:xfrm>
          <a:prstGeom prst="rect">
            <a:avLst/>
          </a:prstGeom>
        </p:spPr>
        <p:txBody>
          <a:bodyPr/>
          <a:lstStyle/>
          <a:p>
            <a:r>
              <a:t>Algorithm Used</a:t>
            </a:r>
          </a:p>
        </p:txBody>
      </p:sp>
      <p:sp>
        <p:nvSpPr>
          <p:cNvPr id="166" name="Convex Hull Algorithm (Jarvis’s Algorithm or Wrapping):"/>
          <p:cNvSpPr txBox="1"/>
          <p:nvPr/>
        </p:nvSpPr>
        <p:spPr>
          <a:xfrm>
            <a:off x="348008" y="1917134"/>
            <a:ext cx="10187179" cy="560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/>
            </a:lvl1pPr>
          </a:lstStyle>
          <a:p>
            <a:r>
              <a:t>Convex Hull Algorithm (Jarvis’s Algorithm or Wrapping):</a:t>
            </a:r>
          </a:p>
        </p:txBody>
      </p:sp>
      <p:sp>
        <p:nvSpPr>
          <p:cNvPr id="167" name="Given a set of points in the plane the convex hull of the set is the smallest convex…"/>
          <p:cNvSpPr txBox="1"/>
          <p:nvPr/>
        </p:nvSpPr>
        <p:spPr>
          <a:xfrm>
            <a:off x="970370" y="2515670"/>
            <a:ext cx="11264494" cy="8296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ts val="4600"/>
              </a:lnSpc>
              <a:defRPr b="0">
                <a:solidFill>
                  <a:srgbClr val="000000">
                    <a:alpha val="84313"/>
                  </a:srgbClr>
                </a:solidFill>
              </a:defRPr>
            </a:pPr>
            <a:r>
              <a:t>Given a set of points in the plane the convex hull of the set is the smallest convex</a:t>
            </a:r>
          </a:p>
          <a:p>
            <a:pPr algn="l" defTabSz="457200">
              <a:lnSpc>
                <a:spcPts val="4600"/>
              </a:lnSpc>
              <a:defRPr b="0">
                <a:solidFill>
                  <a:srgbClr val="000000">
                    <a:alpha val="84313"/>
                  </a:srgbClr>
                </a:solidFill>
              </a:defRPr>
            </a:pPr>
            <a:r>
              <a:t>polygon that contains all the points of it.</a:t>
            </a:r>
          </a:p>
        </p:txBody>
      </p:sp>
      <p:pic>
        <p:nvPicPr>
          <p:cNvPr id="168" name="1.png" descr="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0850" y="4305300"/>
            <a:ext cx="4483100" cy="2870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69" name="2.png" descr="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0557" y="3625000"/>
            <a:ext cx="3759201" cy="3784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0" name="3.png" descr="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8922" y="3821850"/>
            <a:ext cx="3517901" cy="3492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1" name="4.png" descr="4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97322" y="4248150"/>
            <a:ext cx="3822701" cy="33909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72" name="5.png" descr="5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73307" y="4260850"/>
            <a:ext cx="3314701" cy="3009900"/>
          </a:xfrm>
          <a:prstGeom prst="rect">
            <a:avLst/>
          </a:prstGeom>
          <a:ln w="12700">
            <a:miter lim="400000"/>
          </a:ln>
        </p:spPr>
      </p:pic>
      <p:sp>
        <p:nvSpPr>
          <p:cNvPr id="173" name="p"/>
          <p:cNvSpPr txBox="1"/>
          <p:nvPr/>
        </p:nvSpPr>
        <p:spPr>
          <a:xfrm>
            <a:off x="5175036" y="5090914"/>
            <a:ext cx="300534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i="1"/>
            </a:lvl1pPr>
          </a:lstStyle>
          <a:p>
            <a:r>
              <a:t>p</a:t>
            </a:r>
          </a:p>
        </p:txBody>
      </p:sp>
      <p:pic>
        <p:nvPicPr>
          <p:cNvPr id="174" name="6.png" descr="6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35229" y="4306783"/>
            <a:ext cx="3873501" cy="29591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3" presetClass="entr" presetSubtype="16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10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xit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dissolve">
                                      <p:cBhvr>
                                        <p:cTn id="29" dur="1000" fill="hold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9" presetClass="entr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10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xit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dissolve">
                                      <p:cBhvr>
                                        <p:cTn id="38" dur="1000" fill="hold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9" presetClass="entr" fill="hold" grpId="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10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xit" fill="hold" grpId="9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dissolve">
                                      <p:cBhvr>
                                        <p:cTn id="47" dur="1000" fill="hold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9" presetClass="entr" fill="hold" grpId="1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1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10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xit" fill="hold" grpId="1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dissolve">
                                      <p:cBhvr>
                                        <p:cTn id="56" dur="1000" fill="hold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000"/>
                            </p:stCondLst>
                            <p:childTnLst>
                              <p:par>
                                <p:cTn id="59" presetID="9" presetClass="entr" fill="hold" grpId="1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10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2000"/>
                            </p:stCondLst>
                            <p:childTnLst>
                              <p:par>
                                <p:cTn id="63" presetID="9" presetClass="entr" fill="hold" grpId="1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4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1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9" presetClass="exit" fill="hold" grpId="1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dissolve">
                                      <p:cBhvr>
                                        <p:cTn id="69" dur="1000" fill="hold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000"/>
                            </p:stCondLst>
                            <p:childTnLst>
                              <p:par>
                                <p:cTn id="72" presetID="9" presetClass="exit" fill="hold" grpId="1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dissolve">
                                      <p:cBhvr>
                                        <p:cTn id="73" dur="1000" fill="hold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2000"/>
                            </p:stCondLst>
                            <p:childTnLst>
                              <p:par>
                                <p:cTn id="76" presetID="9" presetClass="entr" fill="hold" grpId="1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7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8" dur="1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5" grpId="1" animBg="1" advAuto="0"/>
      <p:bldP spid="166" grpId="2" animBg="1" advAuto="0"/>
      <p:bldP spid="167" grpId="3" animBg="1" advAuto="0"/>
      <p:bldP spid="168" grpId="4" animBg="1" advAuto="0"/>
      <p:bldP spid="168" grpId="5" animBg="1" advAuto="0"/>
      <p:bldP spid="169" grpId="6" animBg="1" advAuto="0"/>
      <p:bldP spid="169" grpId="7" animBg="1" advAuto="0"/>
      <p:bldP spid="170" grpId="8" animBg="1" advAuto="0"/>
      <p:bldP spid="170" grpId="9" animBg="1" advAuto="0"/>
      <p:bldP spid="171" grpId="10" animBg="1" advAuto="0"/>
      <p:bldP spid="171" grpId="11" animBg="1" advAuto="0"/>
      <p:bldP spid="172" grpId="12" animBg="1" advAuto="0"/>
      <p:bldP spid="172" grpId="14" animBg="1" advAuto="0"/>
      <p:bldP spid="173" grpId="13" animBg="1" advAuto="0"/>
      <p:bldP spid="173" grpId="15" animBg="1" advAuto="0"/>
      <p:bldP spid="174" grpId="16" animBg="1" advAuto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Counting Fing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Counting Fingers</a:t>
            </a:r>
          </a:p>
        </p:txBody>
      </p:sp>
      <p:sp>
        <p:nvSpPr>
          <p:cNvPr id="177" name="Once the Polygon is traced, the number of blobs inside the Polygon is taken in consideration, the outer ones are ignored.…"/>
          <p:cNvSpPr txBox="1">
            <a:spLocks noGrp="1"/>
          </p:cNvSpPr>
          <p:nvPr>
            <p:ph type="body" idx="1"/>
          </p:nvPr>
        </p:nvSpPr>
        <p:spPr>
          <a:xfrm>
            <a:off x="952500" y="2209800"/>
            <a:ext cx="11099800" cy="6286500"/>
          </a:xfrm>
          <a:prstGeom prst="rect">
            <a:avLst/>
          </a:prstGeom>
        </p:spPr>
        <p:txBody>
          <a:bodyPr/>
          <a:lstStyle/>
          <a:p>
            <a:r>
              <a:t>Once the Polygon is traced, the number of blobs inside the Polygon is taken in consideration, the outer ones are ignored.</a:t>
            </a:r>
          </a:p>
          <a:p>
            <a:r>
              <a:t>If, the blob inside the Polygon makes an angle less than 90 degrees with the nearest two points of the polygon, then the point is stored in a tuple and marked as DEFECTS.</a:t>
            </a:r>
          </a:p>
          <a:p>
            <a:r>
              <a:t>This number of Defects minus one are equal to the number of Fingers.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7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177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177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3" presetClass="entr" presetSubtype="16" fill="hold" grpId="2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1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1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3" presetClass="entr" presetSubtype="16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7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17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17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3" presetClass="entr" presetSubtype="16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17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17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17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6" grpId="1" animBg="1" advAuto="0"/>
      <p:bldP spid="177" grpId="2" build="p" bldLvl="5" animBg="1" advAuto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four front.png" descr="four fron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12800"/>
            <a:ext cx="13004801" cy="812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m="http://schemas.openxmlformats.org/officeDocument/2006/math" xmlns:a14="http://schemas.microsoft.com/office/drawing/2010/main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395</Words>
  <Application>Microsoft Macintosh PowerPoint</Application>
  <PresentationFormat>Custom</PresentationFormat>
  <Paragraphs>53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Helvetica</vt:lpstr>
      <vt:lpstr>Helvetica Light</vt:lpstr>
      <vt:lpstr>Helvetica Neue</vt:lpstr>
      <vt:lpstr>Helvetica Neue Light</vt:lpstr>
      <vt:lpstr>Helvetica Neue Medium</vt:lpstr>
      <vt:lpstr>Helvetica Neue Thin</vt:lpstr>
      <vt:lpstr>White</vt:lpstr>
      <vt:lpstr>Hand Gesture Recognition</vt:lpstr>
      <vt:lpstr>Introduction</vt:lpstr>
      <vt:lpstr>Problem Statement</vt:lpstr>
      <vt:lpstr>Technical Overview</vt:lpstr>
      <vt:lpstr>System Flow</vt:lpstr>
      <vt:lpstr>Image Transformation</vt:lpstr>
      <vt:lpstr>Algorithm Used</vt:lpstr>
      <vt:lpstr>Counting Fingers</vt:lpstr>
      <vt:lpstr>PowerPoint Presentation</vt:lpstr>
      <vt:lpstr>PowerPoint Presentation</vt:lpstr>
      <vt:lpstr>PowerPoint Presentation</vt:lpstr>
      <vt:lpstr>System Requirements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Finger Recognition using WebCam</dc:title>
  <cp:lastModifiedBy>Ashish Jitendra Roy</cp:lastModifiedBy>
  <cp:revision>2</cp:revision>
  <dcterms:modified xsi:type="dcterms:W3CDTF">2021-09-28T20:52:33Z</dcterms:modified>
</cp:coreProperties>
</file>